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9"/>
    <p:restoredTop sz="94550"/>
  </p:normalViewPr>
  <p:slideViewPr>
    <p:cSldViewPr snapToGrid="0" snapToObjects="1">
      <p:cViewPr varScale="1">
        <p:scale>
          <a:sx n="103" d="100"/>
          <a:sy n="103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AFBC0-18EA-B445-8165-007CF41F71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0635164" y="6635750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2016 &amp; 2020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3005" y="21369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does the English language come from?</a:t>
            </a:r>
          </a:p>
        </p:txBody>
      </p:sp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4233D6E9-787C-B745-91BF-12C1C4B5C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7" r="830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4993005" y="5218083"/>
            <a:ext cx="6952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6"/>
                </a:solidFill>
              </a:rPr>
              <a:t>LO: To understand the diverse origins of the modern English language, including its Latin and Ancient Greek roots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D1594-D192-F04F-93D3-F53421A8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773"/>
            <a:ext cx="1165412" cy="4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890647"/>
          </a:xfrm>
        </p:spPr>
        <p:txBody>
          <a:bodyPr/>
          <a:lstStyle/>
          <a:p>
            <a:r>
              <a:rPr lang="en-US" dirty="0"/>
              <a:t>Rome and Ancient Greece : from here to there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B235E-1560-A141-8529-A3235378EB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 Where does the English language come from?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A134717-41D3-B448-8231-655788132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238" y="2051444"/>
            <a:ext cx="1294410" cy="18656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6A99D9-6027-1640-9F54-DF13AFABD0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75" y="1164332"/>
            <a:ext cx="1747123" cy="11301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F9C6DC-E074-2148-937A-38B2EA9C33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586" y="2858641"/>
            <a:ext cx="1829824" cy="16312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60C3FE-CA24-7545-BF3B-F06B511BC2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587" y="1186738"/>
            <a:ext cx="1387989" cy="20312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5D0C35C-FBF8-F548-A5C9-1841079366C3}"/>
              </a:ext>
            </a:extLst>
          </p:cNvPr>
          <p:cNvSpPr txBox="1"/>
          <p:nvPr/>
        </p:nvSpPr>
        <p:spPr>
          <a:xfrm>
            <a:off x="9249163" y="1193323"/>
            <a:ext cx="196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Elizabethan era 1558-1603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D2F852-A2C1-8C40-B1E5-096CDFF54295}"/>
              </a:ext>
            </a:extLst>
          </p:cNvPr>
          <p:cNvSpPr txBox="1"/>
          <p:nvPr/>
        </p:nvSpPr>
        <p:spPr>
          <a:xfrm>
            <a:off x="8038038" y="3264676"/>
            <a:ext cx="196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Victorian era </a:t>
            </a:r>
          </a:p>
          <a:p>
            <a:pPr algn="ctr"/>
            <a:r>
              <a:rPr lang="en-US" dirty="0">
                <a:latin typeface="+mj-lt"/>
                <a:cs typeface="Papyrus"/>
              </a:rPr>
              <a:t>1837-1901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FB1A23E-E881-9847-BD5D-F2D70C7250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394" y="4006359"/>
            <a:ext cx="1709685" cy="231098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567B2D8-3A95-4C47-A1CE-13E21EC6A064}"/>
              </a:ext>
            </a:extLst>
          </p:cNvPr>
          <p:cNvSpPr txBox="1"/>
          <p:nvPr/>
        </p:nvSpPr>
        <p:spPr>
          <a:xfrm>
            <a:off x="10073165" y="2450129"/>
            <a:ext cx="19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Modern times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D0F989-1BDC-9648-866C-76611578FA10}"/>
              </a:ext>
            </a:extLst>
          </p:cNvPr>
          <p:cNvSpPr txBox="1"/>
          <p:nvPr/>
        </p:nvSpPr>
        <p:spPr>
          <a:xfrm>
            <a:off x="1945428" y="1144444"/>
            <a:ext cx="196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Ancient Greece 1000 BCE -</a:t>
            </a:r>
          </a:p>
          <a:p>
            <a:pPr algn="ctr"/>
            <a:r>
              <a:rPr lang="en-US" dirty="0">
                <a:latin typeface="+mj-lt"/>
                <a:cs typeface="Papyrus"/>
              </a:rPr>
              <a:t>31 BCE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D722F-CAEC-A64A-9FE9-F7A528710BAA}"/>
              </a:ext>
            </a:extLst>
          </p:cNvPr>
          <p:cNvSpPr txBox="1"/>
          <p:nvPr/>
        </p:nvSpPr>
        <p:spPr>
          <a:xfrm>
            <a:off x="1971064" y="3946938"/>
            <a:ext cx="199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Ancient Rome </a:t>
            </a:r>
          </a:p>
          <a:p>
            <a:pPr algn="ctr"/>
            <a:r>
              <a:rPr lang="en-US" dirty="0">
                <a:latin typeface="+mj-lt"/>
                <a:cs typeface="Papyrus"/>
              </a:rPr>
              <a:t>1</a:t>
            </a:r>
            <a:r>
              <a:rPr lang="en-US" baseline="30000" dirty="0">
                <a:latin typeface="+mj-lt"/>
                <a:cs typeface="Papyrus"/>
              </a:rPr>
              <a:t>st</a:t>
            </a:r>
            <a:r>
              <a:rPr lang="en-US" dirty="0">
                <a:latin typeface="+mj-lt"/>
                <a:cs typeface="Papyrus"/>
              </a:rPr>
              <a:t> Century BCE - 5</a:t>
            </a:r>
            <a:r>
              <a:rPr lang="en-US" baseline="30000" dirty="0">
                <a:latin typeface="+mj-lt"/>
                <a:cs typeface="Papyrus"/>
              </a:rPr>
              <a:t>th</a:t>
            </a:r>
            <a:r>
              <a:rPr lang="en-US" dirty="0">
                <a:latin typeface="+mj-lt"/>
                <a:cs typeface="Papyrus"/>
              </a:rPr>
              <a:t> Century CE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06DBBBA-AA3E-CF4E-B84F-DF8AC14991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806" y="4802968"/>
            <a:ext cx="1713922" cy="166705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819245D-77FF-8641-BF01-E872EDA53698}"/>
              </a:ext>
            </a:extLst>
          </p:cNvPr>
          <p:cNvSpPr txBox="1"/>
          <p:nvPr/>
        </p:nvSpPr>
        <p:spPr>
          <a:xfrm>
            <a:off x="1997580" y="5427120"/>
            <a:ext cx="2100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Norman conquest &amp; Middle Ages </a:t>
            </a:r>
          </a:p>
          <a:p>
            <a:pPr algn="ctr"/>
            <a:r>
              <a:rPr lang="en-US" dirty="0">
                <a:latin typeface="+mj-lt"/>
                <a:cs typeface="Papyrus"/>
              </a:rPr>
              <a:t>1066-1485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3F71143-FB83-1549-B9A4-F09DAD2D64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4"/>
          <a:stretch/>
        </p:blipFill>
        <p:spPr>
          <a:xfrm>
            <a:off x="5168094" y="1059726"/>
            <a:ext cx="1783474" cy="2029998"/>
          </a:xfrm>
          <a:prstGeom prst="rect">
            <a:avLst/>
          </a:prstGeom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2FB0F9B9-0C99-264E-9EA5-93C56A670BA2}"/>
              </a:ext>
            </a:extLst>
          </p:cNvPr>
          <p:cNvSpPr/>
          <p:nvPr/>
        </p:nvSpPr>
        <p:spPr>
          <a:xfrm>
            <a:off x="10001563" y="4633557"/>
            <a:ext cx="1474784" cy="1159143"/>
          </a:xfrm>
          <a:custGeom>
            <a:avLst/>
            <a:gdLst>
              <a:gd name="connsiteX0" fmla="*/ 1474784 w 1474784"/>
              <a:gd name="connsiteY0" fmla="*/ 0 h 1159143"/>
              <a:gd name="connsiteX1" fmla="*/ 1310919 w 1474784"/>
              <a:gd name="connsiteY1" fmla="*/ 887546 h 1159143"/>
              <a:gd name="connsiteX2" fmla="*/ 491595 w 1474784"/>
              <a:gd name="connsiteY2" fmla="*/ 1146983 h 1159143"/>
              <a:gd name="connsiteX3" fmla="*/ 0 w 1474784"/>
              <a:gd name="connsiteY3" fmla="*/ 1119674 h 1159143"/>
              <a:gd name="connsiteX4" fmla="*/ 0 w 1474784"/>
              <a:gd name="connsiteY4" fmla="*/ 1119674 h 11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784" h="1159143">
                <a:moveTo>
                  <a:pt x="1474784" y="0"/>
                </a:moveTo>
                <a:cubicBezTo>
                  <a:pt x="1474784" y="348191"/>
                  <a:pt x="1474784" y="696382"/>
                  <a:pt x="1310919" y="887546"/>
                </a:cubicBezTo>
                <a:cubicBezTo>
                  <a:pt x="1147054" y="1078710"/>
                  <a:pt x="710081" y="1108295"/>
                  <a:pt x="491595" y="1146983"/>
                </a:cubicBezTo>
                <a:cubicBezTo>
                  <a:pt x="273109" y="1185671"/>
                  <a:pt x="0" y="1119674"/>
                  <a:pt x="0" y="1119674"/>
                </a:cubicBezTo>
                <a:lnTo>
                  <a:pt x="0" y="1119674"/>
                </a:lnTo>
              </a:path>
            </a:pathLst>
          </a:custGeom>
          <a:ln w="57150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763CD16-647D-0B41-AC8B-CCFCBC03DEB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27448">
            <a:off x="9850764" y="4755145"/>
            <a:ext cx="1135622" cy="1816995"/>
          </a:xfrm>
          <a:prstGeom prst="rect">
            <a:avLst/>
          </a:prstGeom>
        </p:spPr>
      </p:pic>
      <p:sp>
        <p:nvSpPr>
          <p:cNvPr id="56" name="Freeform 55">
            <a:extLst>
              <a:ext uri="{FF2B5EF4-FFF2-40B4-BE49-F238E27FC236}">
                <a16:creationId xmlns:a16="http://schemas.microsoft.com/office/drawing/2014/main" id="{7E934827-630A-D642-8A51-DBDAA5805ADD}"/>
              </a:ext>
            </a:extLst>
          </p:cNvPr>
          <p:cNvSpPr/>
          <p:nvPr/>
        </p:nvSpPr>
        <p:spPr>
          <a:xfrm>
            <a:off x="7396389" y="3379577"/>
            <a:ext cx="697641" cy="2648983"/>
          </a:xfrm>
          <a:custGeom>
            <a:avLst/>
            <a:gdLst>
              <a:gd name="connsiteX0" fmla="*/ 602053 w 697641"/>
              <a:gd name="connsiteY0" fmla="*/ 2648983 h 2648983"/>
              <a:gd name="connsiteX1" fmla="*/ 14871 w 697641"/>
              <a:gd name="connsiteY1" fmla="*/ 1242564 h 2648983"/>
              <a:gd name="connsiteX2" fmla="*/ 219702 w 697641"/>
              <a:gd name="connsiteY2" fmla="*/ 559836 h 2648983"/>
              <a:gd name="connsiteX3" fmla="*/ 697641 w 697641"/>
              <a:gd name="connsiteY3" fmla="*/ 0 h 2648983"/>
              <a:gd name="connsiteX4" fmla="*/ 697641 w 697641"/>
              <a:gd name="connsiteY4" fmla="*/ 0 h 2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41" h="2648983">
                <a:moveTo>
                  <a:pt x="602053" y="2648983"/>
                </a:moveTo>
                <a:cubicBezTo>
                  <a:pt x="340324" y="2119869"/>
                  <a:pt x="78596" y="1590755"/>
                  <a:pt x="14871" y="1242564"/>
                </a:cubicBezTo>
                <a:cubicBezTo>
                  <a:pt x="-48854" y="894373"/>
                  <a:pt x="105907" y="766930"/>
                  <a:pt x="219702" y="559836"/>
                </a:cubicBezTo>
                <a:cubicBezTo>
                  <a:pt x="333497" y="352742"/>
                  <a:pt x="697641" y="0"/>
                  <a:pt x="697641" y="0"/>
                </a:cubicBezTo>
                <a:lnTo>
                  <a:pt x="697641" y="0"/>
                </a:lnTo>
              </a:path>
            </a:pathLst>
          </a:custGeom>
          <a:ln w="57150" cmpd="sng"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C946D70-BD06-ED4D-9A5B-3693A1B119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51809">
            <a:off x="6961740" y="3068216"/>
            <a:ext cx="1135622" cy="1816995"/>
          </a:xfrm>
          <a:prstGeom prst="rect">
            <a:avLst/>
          </a:prstGeom>
        </p:spPr>
      </p:pic>
      <p:sp>
        <p:nvSpPr>
          <p:cNvPr id="58" name="Freeform 57">
            <a:extLst>
              <a:ext uri="{FF2B5EF4-FFF2-40B4-BE49-F238E27FC236}">
                <a16:creationId xmlns:a16="http://schemas.microsoft.com/office/drawing/2014/main" id="{93135900-EFAD-7D43-BA80-E4FF41AC8226}"/>
              </a:ext>
            </a:extLst>
          </p:cNvPr>
          <p:cNvSpPr/>
          <p:nvPr/>
        </p:nvSpPr>
        <p:spPr>
          <a:xfrm>
            <a:off x="6039096" y="3022125"/>
            <a:ext cx="1628017" cy="2080319"/>
          </a:xfrm>
          <a:custGeom>
            <a:avLst/>
            <a:gdLst>
              <a:gd name="connsiteX0" fmla="*/ 1571380 w 1571380"/>
              <a:gd name="connsiteY0" fmla="*/ 0 h 2608020"/>
              <a:gd name="connsiteX1" fmla="*/ 847643 w 1571380"/>
              <a:gd name="connsiteY1" fmla="*/ 191163 h 2608020"/>
              <a:gd name="connsiteX2" fmla="*/ 82941 w 1571380"/>
              <a:gd name="connsiteY2" fmla="*/ 955819 h 2608020"/>
              <a:gd name="connsiteX3" fmla="*/ 28319 w 1571380"/>
              <a:gd name="connsiteY3" fmla="*/ 1911637 h 2608020"/>
              <a:gd name="connsiteX4" fmla="*/ 151218 w 1571380"/>
              <a:gd name="connsiteY4" fmla="*/ 2608020 h 260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380" h="2608020">
                <a:moveTo>
                  <a:pt x="1571380" y="0"/>
                </a:moveTo>
                <a:cubicBezTo>
                  <a:pt x="1333548" y="15930"/>
                  <a:pt x="1095716" y="31860"/>
                  <a:pt x="847643" y="191163"/>
                </a:cubicBezTo>
                <a:cubicBezTo>
                  <a:pt x="599570" y="350466"/>
                  <a:pt x="219495" y="669073"/>
                  <a:pt x="82941" y="955819"/>
                </a:cubicBezTo>
                <a:cubicBezTo>
                  <a:pt x="-53613" y="1242565"/>
                  <a:pt x="16940" y="1636270"/>
                  <a:pt x="28319" y="1911637"/>
                </a:cubicBezTo>
                <a:cubicBezTo>
                  <a:pt x="39698" y="2187004"/>
                  <a:pt x="151218" y="2608020"/>
                  <a:pt x="151218" y="2608020"/>
                </a:cubicBezTo>
              </a:path>
            </a:pathLst>
          </a:custGeom>
          <a:ln w="57150" cmpd="sng"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FE06AE4-EF4F-7047-8DF6-B4D14B785D7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23340">
            <a:off x="5441336" y="4731472"/>
            <a:ext cx="1135622" cy="1816995"/>
          </a:xfrm>
          <a:prstGeom prst="rect">
            <a:avLst/>
          </a:prstGeom>
        </p:spPr>
      </p:pic>
      <p:sp>
        <p:nvSpPr>
          <p:cNvPr id="60" name="Freeform 59">
            <a:extLst>
              <a:ext uri="{FF2B5EF4-FFF2-40B4-BE49-F238E27FC236}">
                <a16:creationId xmlns:a16="http://schemas.microsoft.com/office/drawing/2014/main" id="{A91410CE-BC3C-2D4A-B97E-2B1146BF1698}"/>
              </a:ext>
            </a:extLst>
          </p:cNvPr>
          <p:cNvSpPr/>
          <p:nvPr/>
        </p:nvSpPr>
        <p:spPr>
          <a:xfrm>
            <a:off x="5029169" y="3195304"/>
            <a:ext cx="607431" cy="2060489"/>
          </a:xfrm>
          <a:custGeom>
            <a:avLst/>
            <a:gdLst>
              <a:gd name="connsiteX0" fmla="*/ 511843 w 607431"/>
              <a:gd name="connsiteY0" fmla="*/ 3004002 h 3004002"/>
              <a:gd name="connsiteX1" fmla="*/ 33904 w 607431"/>
              <a:gd name="connsiteY1" fmla="*/ 2034529 h 3004002"/>
              <a:gd name="connsiteX2" fmla="*/ 102181 w 607431"/>
              <a:gd name="connsiteY2" fmla="*/ 1010437 h 3004002"/>
              <a:gd name="connsiteX3" fmla="*/ 607431 w 607431"/>
              <a:gd name="connsiteY3" fmla="*/ 0 h 3004002"/>
              <a:gd name="connsiteX4" fmla="*/ 607431 w 607431"/>
              <a:gd name="connsiteY4" fmla="*/ 0 h 300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31" h="3004002">
                <a:moveTo>
                  <a:pt x="511843" y="3004002"/>
                </a:moveTo>
                <a:cubicBezTo>
                  <a:pt x="307012" y="2685396"/>
                  <a:pt x="102181" y="2366790"/>
                  <a:pt x="33904" y="2034529"/>
                </a:cubicBezTo>
                <a:cubicBezTo>
                  <a:pt x="-34373" y="1702268"/>
                  <a:pt x="6593" y="1349525"/>
                  <a:pt x="102181" y="1010437"/>
                </a:cubicBezTo>
                <a:cubicBezTo>
                  <a:pt x="197769" y="671349"/>
                  <a:pt x="607431" y="0"/>
                  <a:pt x="607431" y="0"/>
                </a:cubicBezTo>
                <a:lnTo>
                  <a:pt x="607431" y="0"/>
                </a:lnTo>
              </a:path>
            </a:pathLst>
          </a:custGeom>
          <a:ln w="57150" cmpd="sng"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1E5B228-BEB5-084F-84AA-9573F9B3F2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113">
            <a:off x="4416360" y="3038439"/>
            <a:ext cx="1135622" cy="1816995"/>
          </a:xfrm>
          <a:prstGeom prst="rect">
            <a:avLst/>
          </a:prstGeom>
        </p:spPr>
      </p:pic>
      <p:sp>
        <p:nvSpPr>
          <p:cNvPr id="62" name="Freeform 61">
            <a:extLst>
              <a:ext uri="{FF2B5EF4-FFF2-40B4-BE49-F238E27FC236}">
                <a16:creationId xmlns:a16="http://schemas.microsoft.com/office/drawing/2014/main" id="{5EDF194B-3DDD-6945-9E50-A0F31DD4FAFB}"/>
              </a:ext>
            </a:extLst>
          </p:cNvPr>
          <p:cNvSpPr/>
          <p:nvPr/>
        </p:nvSpPr>
        <p:spPr>
          <a:xfrm>
            <a:off x="4734748" y="1229722"/>
            <a:ext cx="1065717" cy="892605"/>
          </a:xfrm>
          <a:custGeom>
            <a:avLst/>
            <a:gdLst>
              <a:gd name="connsiteX0" fmla="*/ 1065717 w 1065717"/>
              <a:gd name="connsiteY0" fmla="*/ 25288 h 892605"/>
              <a:gd name="connsiteX1" fmla="*/ 656055 w 1065717"/>
              <a:gd name="connsiteY1" fmla="*/ 38942 h 892605"/>
              <a:gd name="connsiteX2" fmla="*/ 260048 w 1065717"/>
              <a:gd name="connsiteY2" fmla="*/ 393961 h 892605"/>
              <a:gd name="connsiteX3" fmla="*/ 14251 w 1065717"/>
              <a:gd name="connsiteY3" fmla="*/ 858216 h 892605"/>
              <a:gd name="connsiteX4" fmla="*/ 27906 w 1065717"/>
              <a:gd name="connsiteY4" fmla="*/ 858216 h 89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717" h="892605">
                <a:moveTo>
                  <a:pt x="1065717" y="25288"/>
                </a:moveTo>
                <a:cubicBezTo>
                  <a:pt x="928025" y="1392"/>
                  <a:pt x="790333" y="-22503"/>
                  <a:pt x="656055" y="38942"/>
                </a:cubicBezTo>
                <a:cubicBezTo>
                  <a:pt x="521777" y="100387"/>
                  <a:pt x="367015" y="257415"/>
                  <a:pt x="260048" y="393961"/>
                </a:cubicBezTo>
                <a:cubicBezTo>
                  <a:pt x="153081" y="530507"/>
                  <a:pt x="52941" y="780840"/>
                  <a:pt x="14251" y="858216"/>
                </a:cubicBezTo>
                <a:cubicBezTo>
                  <a:pt x="-24439" y="935592"/>
                  <a:pt x="27906" y="858216"/>
                  <a:pt x="27906" y="858216"/>
                </a:cubicBezTo>
              </a:path>
            </a:pathLst>
          </a:custGeom>
          <a:ln w="57150" cmpd="sng"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156962D-4BAE-DF4C-A04F-F630FF1F91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27448">
            <a:off x="3707301" y="1485482"/>
            <a:ext cx="1135622" cy="1816995"/>
          </a:xfrm>
          <a:prstGeom prst="rect">
            <a:avLst/>
          </a:prstGeom>
        </p:spPr>
      </p:pic>
      <p:sp>
        <p:nvSpPr>
          <p:cNvPr id="64" name="Freeform 63">
            <a:extLst>
              <a:ext uri="{FF2B5EF4-FFF2-40B4-BE49-F238E27FC236}">
                <a16:creationId xmlns:a16="http://schemas.microsoft.com/office/drawing/2014/main" id="{CB58F704-4559-B946-96C2-1494B32F37E4}"/>
              </a:ext>
            </a:extLst>
          </p:cNvPr>
          <p:cNvSpPr/>
          <p:nvPr/>
        </p:nvSpPr>
        <p:spPr>
          <a:xfrm rot="18710895">
            <a:off x="1214697" y="2289903"/>
            <a:ext cx="512936" cy="2130110"/>
          </a:xfrm>
          <a:custGeom>
            <a:avLst/>
            <a:gdLst>
              <a:gd name="connsiteX0" fmla="*/ 512936 w 512936"/>
              <a:gd name="connsiteY0" fmla="*/ 2130110 h 2130110"/>
              <a:gd name="connsiteX1" fmla="*/ 89618 w 512936"/>
              <a:gd name="connsiteY1" fmla="*/ 1597582 h 2130110"/>
              <a:gd name="connsiteX2" fmla="*/ 7686 w 512936"/>
              <a:gd name="connsiteY2" fmla="*/ 696382 h 2130110"/>
              <a:gd name="connsiteX3" fmla="*/ 212517 w 512936"/>
              <a:gd name="connsiteY3" fmla="*/ 0 h 21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36" h="2130110">
                <a:moveTo>
                  <a:pt x="512936" y="2130110"/>
                </a:moveTo>
                <a:cubicBezTo>
                  <a:pt x="343381" y="1983323"/>
                  <a:pt x="173826" y="1836537"/>
                  <a:pt x="89618" y="1597582"/>
                </a:cubicBezTo>
                <a:cubicBezTo>
                  <a:pt x="5410" y="1358627"/>
                  <a:pt x="-12797" y="962646"/>
                  <a:pt x="7686" y="696382"/>
                </a:cubicBezTo>
                <a:cubicBezTo>
                  <a:pt x="28169" y="430118"/>
                  <a:pt x="212517" y="0"/>
                  <a:pt x="212517" y="0"/>
                </a:cubicBezTo>
              </a:path>
            </a:pathLst>
          </a:custGeom>
          <a:ln w="57150" cmpd="sng"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F3D49A2-FC2E-4B4F-BB50-6E2FD18B11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8249">
            <a:off x="148919" y="2103201"/>
            <a:ext cx="1135622" cy="181699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09742A6-FBB0-AF4D-9B22-E81DB6D23DE0}"/>
              </a:ext>
            </a:extLst>
          </p:cNvPr>
          <p:cNvSpPr txBox="1"/>
          <p:nvPr/>
        </p:nvSpPr>
        <p:spPr>
          <a:xfrm>
            <a:off x="5245173" y="3064284"/>
            <a:ext cx="196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Papyrus"/>
              </a:rPr>
              <a:t>Anglo Saxon era</a:t>
            </a:r>
          </a:p>
          <a:p>
            <a:pPr algn="ctr"/>
            <a:r>
              <a:rPr lang="en-US" dirty="0">
                <a:latin typeface="+mj-lt"/>
                <a:cs typeface="Papyrus"/>
              </a:rPr>
              <a:t>410 -1066</a:t>
            </a:r>
          </a:p>
        </p:txBody>
      </p:sp>
    </p:spTree>
    <p:extLst>
      <p:ext uri="{BB962C8B-B14F-4D97-AF65-F5344CB8AC3E}">
        <p14:creationId xmlns:p14="http://schemas.microsoft.com/office/powerpoint/2010/main" val="16549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  <p:bldP spid="49" grpId="0"/>
      <p:bldP spid="51" grpId="0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890647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Empire in 117 C.E. : anything familiar?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B235E-1560-A141-8529-A3235378EB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 Where does the English language come from?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69091-F5B3-D24E-934E-8AAAA44B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36" y="1180552"/>
            <a:ext cx="7829938" cy="5312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3B5DAB-A014-1E48-A808-5FEBBADDF221}"/>
              </a:ext>
            </a:extLst>
          </p:cNvPr>
          <p:cNvSpPr txBox="1"/>
          <p:nvPr/>
        </p:nvSpPr>
        <p:spPr>
          <a:xfrm>
            <a:off x="10064063" y="5351998"/>
            <a:ext cx="192777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dirty="0"/>
              <a:t>🤓</a:t>
            </a:r>
            <a:r>
              <a:rPr lang="en-US" sz="6000" baseline="30000" dirty="0"/>
              <a:t>💬</a:t>
            </a:r>
          </a:p>
        </p:txBody>
      </p:sp>
    </p:spTree>
    <p:extLst>
      <p:ext uri="{BB962C8B-B14F-4D97-AF65-F5344CB8AC3E}">
        <p14:creationId xmlns:p14="http://schemas.microsoft.com/office/powerpoint/2010/main" val="36259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874" y="281219"/>
            <a:ext cx="8610600" cy="8906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did English speakers (that’s you!) end up speaking Latin?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B235E-1560-A141-8529-A3235378EB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 Where does the English language come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5B9B8-7D47-C34B-A06F-1E78FB3D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5" y="1555977"/>
            <a:ext cx="6172399" cy="4228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1B158-9963-9F4A-B3DF-846FF9D53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669" y="4488645"/>
            <a:ext cx="2345689" cy="2088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0A8FE-511E-C74E-AFEC-9EE1BA42E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79" y="1560252"/>
            <a:ext cx="1447731" cy="2086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1BEF5D-ED3A-B947-8ED3-8ADCFEF060F6}"/>
              </a:ext>
            </a:extLst>
          </p:cNvPr>
          <p:cNvSpPr txBox="1"/>
          <p:nvPr/>
        </p:nvSpPr>
        <p:spPr>
          <a:xfrm>
            <a:off x="9596592" y="2096089"/>
            <a:ext cx="249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Papyrus"/>
              </a:rPr>
              <a:t>5</a:t>
            </a:r>
            <a:r>
              <a:rPr lang="en-US" b="1" baseline="30000" dirty="0">
                <a:cs typeface="Papyrus"/>
              </a:rPr>
              <a:t>th</a:t>
            </a:r>
            <a:r>
              <a:rPr lang="en-US" b="1" dirty="0">
                <a:cs typeface="Papyrus"/>
              </a:rPr>
              <a:t>- 10</a:t>
            </a:r>
            <a:r>
              <a:rPr lang="en-US" b="1" baseline="30000" dirty="0">
                <a:cs typeface="Papyrus"/>
              </a:rPr>
              <a:t>th</a:t>
            </a:r>
            <a:r>
              <a:rPr lang="en-US" b="1" dirty="0">
                <a:cs typeface="Papyrus"/>
              </a:rPr>
              <a:t>  Centuries C.E.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5E8C3-5A84-0D49-8623-02237C5DE7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358" y="2454611"/>
            <a:ext cx="2708690" cy="17606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68177-1670-CB42-A0B7-C268AF14FC36}"/>
              </a:ext>
            </a:extLst>
          </p:cNvPr>
          <p:cNvSpPr txBox="1"/>
          <p:nvPr/>
        </p:nvSpPr>
        <p:spPr>
          <a:xfrm>
            <a:off x="6901133" y="1217443"/>
            <a:ext cx="228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Papyrus"/>
              </a:rPr>
              <a:t>1</a:t>
            </a:r>
            <a:r>
              <a:rPr lang="en-US" b="1" baseline="30000" dirty="0">
                <a:cs typeface="Papyrus"/>
              </a:rPr>
              <a:t>st</a:t>
            </a:r>
            <a:r>
              <a:rPr lang="en-US" b="1" dirty="0">
                <a:cs typeface="Papyrus"/>
              </a:rPr>
              <a:t> – 4</a:t>
            </a:r>
            <a:r>
              <a:rPr lang="en-US" b="1" baseline="30000" dirty="0">
                <a:cs typeface="Papyrus"/>
              </a:rPr>
              <a:t>th</a:t>
            </a:r>
            <a:r>
              <a:rPr lang="en-US" b="1" dirty="0">
                <a:cs typeface="Papyrus"/>
              </a:rPr>
              <a:t> Centuries C.E.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B0681-EB4E-DE4F-B158-F7616EBF02A7}"/>
              </a:ext>
            </a:extLst>
          </p:cNvPr>
          <p:cNvSpPr txBox="1"/>
          <p:nvPr/>
        </p:nvSpPr>
        <p:spPr>
          <a:xfrm>
            <a:off x="7736336" y="4119313"/>
            <a:ext cx="119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Papyrus"/>
              </a:rPr>
              <a:t>1066 C.E.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EA0C128-6147-DE40-BD68-ABC45770C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1555977"/>
            <a:ext cx="6166337" cy="4254500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04850633-9E22-4C4E-8D1C-45D1A6C4F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01" y="1532855"/>
            <a:ext cx="6267423" cy="4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573" y="213382"/>
            <a:ext cx="7644854" cy="890647"/>
          </a:xfrm>
        </p:spPr>
        <p:txBody>
          <a:bodyPr>
            <a:normAutofit/>
          </a:bodyPr>
          <a:lstStyle/>
          <a:p>
            <a:r>
              <a:rPr lang="en-US" dirty="0"/>
              <a:t>The roots of the English language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B235E-1560-A141-8529-A3235378EB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 Where does the English language come from?</a:t>
            </a:r>
          </a:p>
        </p:txBody>
      </p:sp>
      <p:pic>
        <p:nvPicPr>
          <p:cNvPr id="13" name="pasted-image.png">
            <a:extLst>
              <a:ext uri="{FF2B5EF4-FFF2-40B4-BE49-F238E27FC236}">
                <a16:creationId xmlns:a16="http://schemas.microsoft.com/office/drawing/2014/main" id="{E4DCF873-3EA9-554C-ADD8-EAB71D6560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95" y="1175878"/>
            <a:ext cx="2590923" cy="31285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32">
            <a:extLst>
              <a:ext uri="{FF2B5EF4-FFF2-40B4-BE49-F238E27FC236}">
                <a16:creationId xmlns:a16="http://schemas.microsoft.com/office/drawing/2014/main" id="{931C8BE7-0EE1-9C41-B5EC-812BBC495DBB}"/>
              </a:ext>
            </a:extLst>
          </p:cNvPr>
          <p:cNvSpPr/>
          <p:nvPr/>
        </p:nvSpPr>
        <p:spPr>
          <a:xfrm>
            <a:off x="1598123" y="1859637"/>
            <a:ext cx="3141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200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latin typeface="+mn-lt"/>
              </a:rPr>
              <a:t>Ancient Greek</a:t>
            </a:r>
          </a:p>
        </p:txBody>
      </p:sp>
      <p:sp>
        <p:nvSpPr>
          <p:cNvPr id="18" name="Shape 135">
            <a:extLst>
              <a:ext uri="{FF2B5EF4-FFF2-40B4-BE49-F238E27FC236}">
                <a16:creationId xmlns:a16="http://schemas.microsoft.com/office/drawing/2014/main" id="{D287ACEE-8964-C144-B3EC-9015024ACC78}"/>
              </a:ext>
            </a:extLst>
          </p:cNvPr>
          <p:cNvSpPr/>
          <p:nvPr/>
        </p:nvSpPr>
        <p:spPr>
          <a:xfrm>
            <a:off x="9476711" y="1705954"/>
            <a:ext cx="12071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2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solidFill>
                  <a:srgbClr val="FF7E79"/>
                </a:solidFill>
                <a:latin typeface="+mn-lt"/>
              </a:rPr>
              <a:t>Hindi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904A86-1143-C74D-ABFF-44E12492C193}"/>
              </a:ext>
            </a:extLst>
          </p:cNvPr>
          <p:cNvGrpSpPr/>
          <p:nvPr/>
        </p:nvGrpSpPr>
        <p:grpSpPr>
          <a:xfrm>
            <a:off x="5865216" y="3621093"/>
            <a:ext cx="5945804" cy="2649359"/>
            <a:chOff x="5865216" y="3621093"/>
            <a:chExt cx="5945804" cy="2649359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BB388E1-268F-F04A-9CF6-CA150F17452E}"/>
                </a:ext>
              </a:extLst>
            </p:cNvPr>
            <p:cNvGrpSpPr/>
            <p:nvPr/>
          </p:nvGrpSpPr>
          <p:grpSpPr>
            <a:xfrm>
              <a:off x="7161683" y="3621093"/>
              <a:ext cx="4649337" cy="1893613"/>
              <a:chOff x="7161683" y="3621093"/>
              <a:chExt cx="4649337" cy="1893613"/>
            </a:xfrm>
          </p:grpSpPr>
          <p:sp>
            <p:nvSpPr>
              <p:cNvPr id="20" name="Shape 138">
                <a:extLst>
                  <a:ext uri="{FF2B5EF4-FFF2-40B4-BE49-F238E27FC236}">
                    <a16:creationId xmlns:a16="http://schemas.microsoft.com/office/drawing/2014/main" id="{05FD48FD-F5EC-8446-995D-C7F36E0ADE12}"/>
                  </a:ext>
                </a:extLst>
              </p:cNvPr>
              <p:cNvSpPr/>
              <p:nvPr/>
            </p:nvSpPr>
            <p:spPr>
              <a:xfrm>
                <a:off x="8936141" y="4108283"/>
                <a:ext cx="2874879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3200" u="sng">
                    <a:solidFill>
                      <a:schemeClr val="accent2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r>
                  <a:rPr lang="en-GB" dirty="0">
                    <a:solidFill>
                      <a:srgbClr val="0070C0"/>
                    </a:solidFill>
                    <a:latin typeface="+mn-lt"/>
                  </a:rPr>
                  <a:t>ANGLO SAXON</a:t>
                </a:r>
                <a:endParaRPr dirty="0">
                  <a:solidFill>
                    <a:srgbClr val="0070C0"/>
                  </a:solidFill>
                  <a:latin typeface="+mn-lt"/>
                </a:endParaRPr>
              </a:p>
            </p:txBody>
          </p:sp>
          <p:pic>
            <p:nvPicPr>
              <p:cNvPr id="25" name="pasted-image.pdf">
                <a:extLst>
                  <a:ext uri="{FF2B5EF4-FFF2-40B4-BE49-F238E27FC236}">
                    <a16:creationId xmlns:a16="http://schemas.microsoft.com/office/drawing/2014/main" id="{11FFDE76-EFFE-574B-856E-E844FEDD8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1683" y="3621093"/>
                <a:ext cx="1337449" cy="18936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6" name="Shape 147">
              <a:extLst>
                <a:ext uri="{FF2B5EF4-FFF2-40B4-BE49-F238E27FC236}">
                  <a16:creationId xmlns:a16="http://schemas.microsoft.com/office/drawing/2014/main" id="{D78AB003-E31D-5E47-8ABE-E3C189EE2827}"/>
                </a:ext>
              </a:extLst>
            </p:cNvPr>
            <p:cNvSpPr/>
            <p:nvPr/>
          </p:nvSpPr>
          <p:spPr>
            <a:xfrm>
              <a:off x="5865216" y="5429196"/>
              <a:ext cx="351720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/>
              </a:pPr>
              <a:r>
                <a:rPr lang="en-GB" sz="1600" i="1" dirty="0"/>
                <a:t>6</a:t>
              </a:r>
              <a:r>
                <a:rPr lang="en-GB" sz="1600" i="1" baseline="30000" dirty="0"/>
                <a:t>th</a:t>
              </a:r>
              <a:r>
                <a:rPr lang="en-GB" sz="1600" i="1" dirty="0"/>
                <a:t>-10</a:t>
              </a:r>
              <a:r>
                <a:rPr lang="en-GB" sz="1600" i="1" baseline="30000" dirty="0"/>
                <a:t>th</a:t>
              </a:r>
              <a:r>
                <a:rPr lang="en-GB" sz="1600" i="1" dirty="0"/>
                <a:t> centuries</a:t>
              </a:r>
              <a:r>
                <a:rPr sz="1600" i="1" dirty="0"/>
                <a:t> CE</a:t>
              </a:r>
            </a:p>
            <a:p>
              <a:pPr algn="ctr">
                <a:defRPr sz="2000"/>
              </a:pPr>
              <a:r>
                <a:rPr lang="en-GB" sz="1600" i="1" dirty="0"/>
                <a:t>Anglo-Saxon settlement and Norse</a:t>
              </a:r>
              <a:r>
                <a:rPr sz="1600" i="1" dirty="0"/>
                <a:t> invasion of Britain</a:t>
              </a:r>
            </a:p>
          </p:txBody>
        </p:sp>
      </p:grpSp>
      <p:sp>
        <p:nvSpPr>
          <p:cNvPr id="31" name="Shape 154">
            <a:extLst>
              <a:ext uri="{FF2B5EF4-FFF2-40B4-BE49-F238E27FC236}">
                <a16:creationId xmlns:a16="http://schemas.microsoft.com/office/drawing/2014/main" id="{74A19560-69FC-804C-BF0A-E6D4FC700B9C}"/>
              </a:ext>
            </a:extLst>
          </p:cNvPr>
          <p:cNvSpPr/>
          <p:nvPr/>
        </p:nvSpPr>
        <p:spPr>
          <a:xfrm>
            <a:off x="1726462" y="1066238"/>
            <a:ext cx="135704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telephone</a:t>
            </a:r>
          </a:p>
        </p:txBody>
      </p:sp>
      <p:sp>
        <p:nvSpPr>
          <p:cNvPr id="32" name="Shape 155">
            <a:extLst>
              <a:ext uri="{FF2B5EF4-FFF2-40B4-BE49-F238E27FC236}">
                <a16:creationId xmlns:a16="http://schemas.microsoft.com/office/drawing/2014/main" id="{2FF6FCE8-BE8C-394D-B5AF-3E3EBF3F7181}"/>
              </a:ext>
            </a:extLst>
          </p:cNvPr>
          <p:cNvSpPr/>
          <p:nvPr/>
        </p:nvSpPr>
        <p:spPr>
          <a:xfrm>
            <a:off x="227605" y="1492483"/>
            <a:ext cx="211385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thermometer</a:t>
            </a:r>
          </a:p>
        </p:txBody>
      </p:sp>
      <p:sp>
        <p:nvSpPr>
          <p:cNvPr id="33" name="Shape 156">
            <a:extLst>
              <a:ext uri="{FF2B5EF4-FFF2-40B4-BE49-F238E27FC236}">
                <a16:creationId xmlns:a16="http://schemas.microsoft.com/office/drawing/2014/main" id="{BE4B826B-D33A-C84C-A0C9-2822CC07612A}"/>
              </a:ext>
            </a:extLst>
          </p:cNvPr>
          <p:cNvSpPr/>
          <p:nvPr/>
        </p:nvSpPr>
        <p:spPr>
          <a:xfrm>
            <a:off x="3104586" y="1433392"/>
            <a:ext cx="172321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geography</a:t>
            </a:r>
          </a:p>
        </p:txBody>
      </p:sp>
      <p:sp>
        <p:nvSpPr>
          <p:cNvPr id="34" name="Shape 157">
            <a:extLst>
              <a:ext uri="{FF2B5EF4-FFF2-40B4-BE49-F238E27FC236}">
                <a16:creationId xmlns:a16="http://schemas.microsoft.com/office/drawing/2014/main" id="{BEDA732E-5F73-2746-842B-660C27D600A8}"/>
              </a:ext>
            </a:extLst>
          </p:cNvPr>
          <p:cNvSpPr/>
          <p:nvPr/>
        </p:nvSpPr>
        <p:spPr>
          <a:xfrm>
            <a:off x="8197985" y="1501049"/>
            <a:ext cx="167621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7E79"/>
                </a:solidFill>
              </a:rPr>
              <a:t>shampoo</a:t>
            </a:r>
          </a:p>
        </p:txBody>
      </p:sp>
      <p:sp>
        <p:nvSpPr>
          <p:cNvPr id="35" name="Shape 158">
            <a:extLst>
              <a:ext uri="{FF2B5EF4-FFF2-40B4-BE49-F238E27FC236}">
                <a16:creationId xmlns:a16="http://schemas.microsoft.com/office/drawing/2014/main" id="{0E87D333-CDC6-5340-8CB4-BD9B900455CB}"/>
              </a:ext>
            </a:extLst>
          </p:cNvPr>
          <p:cNvSpPr/>
          <p:nvPr/>
        </p:nvSpPr>
        <p:spPr>
          <a:xfrm>
            <a:off x="9403649" y="1171866"/>
            <a:ext cx="13364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>
                <a:solidFill>
                  <a:srgbClr val="FF7E79"/>
                </a:solidFill>
              </a:rPr>
              <a:t>khaki</a:t>
            </a:r>
          </a:p>
        </p:txBody>
      </p:sp>
      <p:sp>
        <p:nvSpPr>
          <p:cNvPr id="36" name="Shape 159">
            <a:extLst>
              <a:ext uri="{FF2B5EF4-FFF2-40B4-BE49-F238E27FC236}">
                <a16:creationId xmlns:a16="http://schemas.microsoft.com/office/drawing/2014/main" id="{526F1990-226F-1640-9BE7-2278B166DAA3}"/>
              </a:ext>
            </a:extLst>
          </p:cNvPr>
          <p:cNvSpPr/>
          <p:nvPr/>
        </p:nvSpPr>
        <p:spPr>
          <a:xfrm>
            <a:off x="10715669" y="1389970"/>
            <a:ext cx="128771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7E79"/>
                </a:solidFill>
              </a:rPr>
              <a:t>jungle</a:t>
            </a:r>
          </a:p>
        </p:txBody>
      </p:sp>
      <p:sp>
        <p:nvSpPr>
          <p:cNvPr id="37" name="Shape 160">
            <a:extLst>
              <a:ext uri="{FF2B5EF4-FFF2-40B4-BE49-F238E27FC236}">
                <a16:creationId xmlns:a16="http://schemas.microsoft.com/office/drawing/2014/main" id="{B6CFAD8B-0F92-DA46-9E9B-D633F3AA3D39}"/>
              </a:ext>
            </a:extLst>
          </p:cNvPr>
          <p:cNvSpPr/>
          <p:nvPr/>
        </p:nvSpPr>
        <p:spPr>
          <a:xfrm>
            <a:off x="9582257" y="4996122"/>
            <a:ext cx="122221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0070C0"/>
                </a:solidFill>
              </a:rPr>
              <a:t>daughter</a:t>
            </a:r>
          </a:p>
        </p:txBody>
      </p:sp>
      <p:sp>
        <p:nvSpPr>
          <p:cNvPr id="38" name="Shape 161">
            <a:extLst>
              <a:ext uri="{FF2B5EF4-FFF2-40B4-BE49-F238E27FC236}">
                <a16:creationId xmlns:a16="http://schemas.microsoft.com/office/drawing/2014/main" id="{6B419D14-C422-FB4E-8BA0-F07704980001}"/>
              </a:ext>
            </a:extLst>
          </p:cNvPr>
          <p:cNvSpPr/>
          <p:nvPr/>
        </p:nvSpPr>
        <p:spPr>
          <a:xfrm>
            <a:off x="10537809" y="5494110"/>
            <a:ext cx="86554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0070C0"/>
                </a:solidFill>
              </a:rPr>
              <a:t>sword</a:t>
            </a:r>
          </a:p>
        </p:txBody>
      </p:sp>
      <p:sp>
        <p:nvSpPr>
          <p:cNvPr id="39" name="Shape 162">
            <a:extLst>
              <a:ext uri="{FF2B5EF4-FFF2-40B4-BE49-F238E27FC236}">
                <a16:creationId xmlns:a16="http://schemas.microsoft.com/office/drawing/2014/main" id="{917D0FC9-D57B-524D-A576-7719C36DA693}"/>
              </a:ext>
            </a:extLst>
          </p:cNvPr>
          <p:cNvSpPr/>
          <p:nvPr/>
        </p:nvSpPr>
        <p:spPr>
          <a:xfrm>
            <a:off x="9618915" y="5842700"/>
            <a:ext cx="58574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0070C0"/>
                </a:solidFill>
              </a:rPr>
              <a:t>cow</a:t>
            </a:r>
          </a:p>
        </p:txBody>
      </p:sp>
      <p:sp>
        <p:nvSpPr>
          <p:cNvPr id="40" name="Shape 163">
            <a:extLst>
              <a:ext uri="{FF2B5EF4-FFF2-40B4-BE49-F238E27FC236}">
                <a16:creationId xmlns:a16="http://schemas.microsoft.com/office/drawing/2014/main" id="{F9ACFADC-7BE6-B945-8F7A-D5CA2ADE7BAC}"/>
              </a:ext>
            </a:extLst>
          </p:cNvPr>
          <p:cNvSpPr/>
          <p:nvPr/>
        </p:nvSpPr>
        <p:spPr>
          <a:xfrm>
            <a:off x="273358" y="3559046"/>
            <a:ext cx="111767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5A08"/>
                </a:solidFill>
              </a:rPr>
              <a:t>animate</a:t>
            </a:r>
          </a:p>
        </p:txBody>
      </p:sp>
      <p:sp>
        <p:nvSpPr>
          <p:cNvPr id="41" name="Shape 164">
            <a:extLst>
              <a:ext uri="{FF2B5EF4-FFF2-40B4-BE49-F238E27FC236}">
                <a16:creationId xmlns:a16="http://schemas.microsoft.com/office/drawing/2014/main" id="{F5A42820-FA99-CF45-B6BD-11510BDE58C2}"/>
              </a:ext>
            </a:extLst>
          </p:cNvPr>
          <p:cNvSpPr/>
          <p:nvPr/>
        </p:nvSpPr>
        <p:spPr>
          <a:xfrm>
            <a:off x="1586591" y="3429000"/>
            <a:ext cx="14282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5A08"/>
                </a:solidFill>
              </a:rPr>
              <a:t>pedestrian</a:t>
            </a:r>
          </a:p>
        </p:txBody>
      </p:sp>
      <p:sp>
        <p:nvSpPr>
          <p:cNvPr id="42" name="Shape 165">
            <a:extLst>
              <a:ext uri="{FF2B5EF4-FFF2-40B4-BE49-F238E27FC236}">
                <a16:creationId xmlns:a16="http://schemas.microsoft.com/office/drawing/2014/main" id="{ADDB3A66-9174-B24E-AC7F-7060F3D0C03F}"/>
              </a:ext>
            </a:extLst>
          </p:cNvPr>
          <p:cNvSpPr/>
          <p:nvPr/>
        </p:nvSpPr>
        <p:spPr>
          <a:xfrm>
            <a:off x="1726462" y="2915371"/>
            <a:ext cx="61187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5A08"/>
                </a:solidFill>
              </a:rPr>
              <a:t>beef</a:t>
            </a:r>
          </a:p>
        </p:txBody>
      </p:sp>
      <p:sp>
        <p:nvSpPr>
          <p:cNvPr id="43" name="Shape 166">
            <a:extLst>
              <a:ext uri="{FF2B5EF4-FFF2-40B4-BE49-F238E27FC236}">
                <a16:creationId xmlns:a16="http://schemas.microsoft.com/office/drawing/2014/main" id="{9521DCCE-F3D2-1944-9EAC-F4B9A2571722}"/>
              </a:ext>
            </a:extLst>
          </p:cNvPr>
          <p:cNvSpPr/>
          <p:nvPr/>
        </p:nvSpPr>
        <p:spPr>
          <a:xfrm>
            <a:off x="3065655" y="5302599"/>
            <a:ext cx="87630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anima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03DBF3A-08A8-824D-A9D3-D51C0816E736}"/>
              </a:ext>
            </a:extLst>
          </p:cNvPr>
          <p:cNvGrpSpPr/>
          <p:nvPr/>
        </p:nvGrpSpPr>
        <p:grpSpPr>
          <a:xfrm>
            <a:off x="844921" y="4298249"/>
            <a:ext cx="2722332" cy="1999598"/>
            <a:chOff x="844921" y="4455417"/>
            <a:chExt cx="2722332" cy="1999598"/>
          </a:xfrm>
        </p:grpSpPr>
        <p:pic>
          <p:nvPicPr>
            <p:cNvPr id="23" name="pasted-image.pdf">
              <a:extLst>
                <a:ext uri="{FF2B5EF4-FFF2-40B4-BE49-F238E27FC236}">
                  <a16:creationId xmlns:a16="http://schemas.microsoft.com/office/drawing/2014/main" id="{F51BF196-F458-654D-AA78-92523535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4921" y="4455417"/>
              <a:ext cx="1065344" cy="167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Shape 144">
              <a:extLst>
                <a:ext uri="{FF2B5EF4-FFF2-40B4-BE49-F238E27FC236}">
                  <a16:creationId xmlns:a16="http://schemas.microsoft.com/office/drawing/2014/main" id="{BBC694D4-66D9-7942-9EDA-842B6594762E}"/>
                </a:ext>
              </a:extLst>
            </p:cNvPr>
            <p:cNvSpPr/>
            <p:nvPr/>
          </p:nvSpPr>
          <p:spPr>
            <a:xfrm>
              <a:off x="1640867" y="5859980"/>
              <a:ext cx="192638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/>
              </a:pPr>
              <a:r>
                <a:rPr sz="1600" i="1" dirty="0"/>
                <a:t>27 BCE - 476 CE</a:t>
              </a:r>
            </a:p>
            <a:p>
              <a:pPr algn="ctr">
                <a:defRPr sz="2000"/>
              </a:pPr>
              <a:r>
                <a:rPr sz="1600" i="1" dirty="0"/>
                <a:t>The Roman Empire</a:t>
              </a:r>
            </a:p>
          </p:txBody>
        </p:sp>
        <p:sp>
          <p:nvSpPr>
            <p:cNvPr id="45" name="Shape 168">
              <a:extLst>
                <a:ext uri="{FF2B5EF4-FFF2-40B4-BE49-F238E27FC236}">
                  <a16:creationId xmlns:a16="http://schemas.microsoft.com/office/drawing/2014/main" id="{BC114DB3-04B7-7144-9923-927729A9F55C}"/>
                </a:ext>
              </a:extLst>
            </p:cNvPr>
            <p:cNvSpPr/>
            <p:nvPr/>
          </p:nvSpPr>
          <p:spPr>
            <a:xfrm>
              <a:off x="1853753" y="4938296"/>
              <a:ext cx="1031577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 u="sng">
                  <a:solidFill>
                    <a:srgbClr val="53585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dirty="0">
                  <a:solidFill>
                    <a:srgbClr val="C00000"/>
                  </a:solidFill>
                </a:rPr>
                <a:t>Latin</a:t>
              </a:r>
            </a:p>
          </p:txBody>
        </p:sp>
      </p:grpSp>
      <p:sp>
        <p:nvSpPr>
          <p:cNvPr id="46" name="Shape 170">
            <a:extLst>
              <a:ext uri="{FF2B5EF4-FFF2-40B4-BE49-F238E27FC236}">
                <a16:creationId xmlns:a16="http://schemas.microsoft.com/office/drawing/2014/main" id="{00DF70E0-9F8C-074F-8B72-B0C367211610}"/>
              </a:ext>
            </a:extLst>
          </p:cNvPr>
          <p:cNvSpPr/>
          <p:nvPr/>
        </p:nvSpPr>
        <p:spPr>
          <a:xfrm>
            <a:off x="3956852" y="4737637"/>
            <a:ext cx="94932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pedes</a:t>
            </a:r>
          </a:p>
        </p:txBody>
      </p:sp>
      <p:sp>
        <p:nvSpPr>
          <p:cNvPr id="47" name="Shape 171">
            <a:extLst>
              <a:ext uri="{FF2B5EF4-FFF2-40B4-BE49-F238E27FC236}">
                <a16:creationId xmlns:a16="http://schemas.microsoft.com/office/drawing/2014/main" id="{4F480AB3-258C-AB43-A9BD-870298451320}"/>
              </a:ext>
            </a:extLst>
          </p:cNvPr>
          <p:cNvSpPr/>
          <p:nvPr/>
        </p:nvSpPr>
        <p:spPr>
          <a:xfrm>
            <a:off x="4735228" y="5267440"/>
            <a:ext cx="5877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bos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8" name="Shape 135">
            <a:extLst>
              <a:ext uri="{FF2B5EF4-FFF2-40B4-BE49-F238E27FC236}">
                <a16:creationId xmlns:a16="http://schemas.microsoft.com/office/drawing/2014/main" id="{E9569C10-9F84-F847-A7ED-7D5BC775A628}"/>
              </a:ext>
            </a:extLst>
          </p:cNvPr>
          <p:cNvSpPr/>
          <p:nvPr/>
        </p:nvSpPr>
        <p:spPr>
          <a:xfrm>
            <a:off x="9406574" y="2536029"/>
            <a:ext cx="17534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2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GB" dirty="0">
                <a:solidFill>
                  <a:srgbClr val="8EAA4D"/>
                </a:solidFill>
                <a:latin typeface="+mn-lt"/>
              </a:rPr>
              <a:t>Arabic</a:t>
            </a:r>
            <a:endParaRPr dirty="0">
              <a:solidFill>
                <a:srgbClr val="8EAA4D"/>
              </a:solidFill>
              <a:latin typeface="+mn-lt"/>
            </a:endParaRPr>
          </a:p>
        </p:txBody>
      </p:sp>
      <p:sp>
        <p:nvSpPr>
          <p:cNvPr id="49" name="Shape 159">
            <a:extLst>
              <a:ext uri="{FF2B5EF4-FFF2-40B4-BE49-F238E27FC236}">
                <a16:creationId xmlns:a16="http://schemas.microsoft.com/office/drawing/2014/main" id="{9456E362-3CFA-FD47-93D0-BDA18DB9011B}"/>
              </a:ext>
            </a:extLst>
          </p:cNvPr>
          <p:cNvSpPr/>
          <p:nvPr/>
        </p:nvSpPr>
        <p:spPr>
          <a:xfrm>
            <a:off x="7830407" y="3018631"/>
            <a:ext cx="128771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8EAA4D"/>
                </a:solidFill>
              </a:rPr>
              <a:t>candy</a:t>
            </a:r>
            <a:endParaRPr dirty="0">
              <a:solidFill>
                <a:srgbClr val="8EAA4D"/>
              </a:solidFill>
            </a:endParaRPr>
          </a:p>
        </p:txBody>
      </p:sp>
      <p:sp>
        <p:nvSpPr>
          <p:cNvPr id="50" name="Shape 159">
            <a:extLst>
              <a:ext uri="{FF2B5EF4-FFF2-40B4-BE49-F238E27FC236}">
                <a16:creationId xmlns:a16="http://schemas.microsoft.com/office/drawing/2014/main" id="{60EB1ACC-A6FC-AF45-BF40-670CF24765EA}"/>
              </a:ext>
            </a:extLst>
          </p:cNvPr>
          <p:cNvSpPr/>
          <p:nvPr/>
        </p:nvSpPr>
        <p:spPr>
          <a:xfrm>
            <a:off x="10584661" y="3040255"/>
            <a:ext cx="128771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8EAA4D"/>
                </a:solidFill>
              </a:rPr>
              <a:t>orange</a:t>
            </a:r>
            <a:endParaRPr dirty="0">
              <a:solidFill>
                <a:srgbClr val="8EAA4D"/>
              </a:solidFill>
            </a:endParaRPr>
          </a:p>
        </p:txBody>
      </p:sp>
      <p:sp>
        <p:nvSpPr>
          <p:cNvPr id="51" name="Shape 159">
            <a:extLst>
              <a:ext uri="{FF2B5EF4-FFF2-40B4-BE49-F238E27FC236}">
                <a16:creationId xmlns:a16="http://schemas.microsoft.com/office/drawing/2014/main" id="{9B10C9BD-AB77-BA46-839C-BE138B0F406B}"/>
              </a:ext>
            </a:extLst>
          </p:cNvPr>
          <p:cNvSpPr/>
          <p:nvPr/>
        </p:nvSpPr>
        <p:spPr>
          <a:xfrm>
            <a:off x="9461041" y="3245440"/>
            <a:ext cx="128771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8EAA4D"/>
                </a:solidFill>
              </a:rPr>
              <a:t>ghoul</a:t>
            </a:r>
            <a:endParaRPr dirty="0">
              <a:solidFill>
                <a:srgbClr val="8EAA4D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16D927-AF51-7D4B-BC77-6FB7D516C9A3}"/>
              </a:ext>
            </a:extLst>
          </p:cNvPr>
          <p:cNvGrpSpPr/>
          <p:nvPr/>
        </p:nvGrpSpPr>
        <p:grpSpPr>
          <a:xfrm>
            <a:off x="156186" y="2781321"/>
            <a:ext cx="5640115" cy="1772517"/>
            <a:chOff x="156186" y="2781321"/>
            <a:chExt cx="5640115" cy="1772517"/>
          </a:xfrm>
        </p:grpSpPr>
        <p:sp>
          <p:nvSpPr>
            <p:cNvPr id="22" name="Shape 141">
              <a:extLst>
                <a:ext uri="{FF2B5EF4-FFF2-40B4-BE49-F238E27FC236}">
                  <a16:creationId xmlns:a16="http://schemas.microsoft.com/office/drawing/2014/main" id="{4E118C62-C545-554A-8A3A-330D16B4C899}"/>
                </a:ext>
              </a:extLst>
            </p:cNvPr>
            <p:cNvSpPr/>
            <p:nvPr/>
          </p:nvSpPr>
          <p:spPr>
            <a:xfrm>
              <a:off x="156186" y="2855590"/>
              <a:ext cx="165986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 u="sng">
                  <a:solidFill>
                    <a:schemeClr val="accent3">
                      <a:hueOff val="-546623"/>
                      <a:satOff val="7767"/>
                      <a:lumOff val="-14512"/>
                    </a:schemeClr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en-GB" dirty="0">
                  <a:solidFill>
                    <a:srgbClr val="FF5A08"/>
                  </a:solidFill>
                  <a:latin typeface="+mn-lt"/>
                </a:rPr>
                <a:t>FRENCH</a:t>
              </a:r>
              <a:endParaRPr dirty="0">
                <a:solidFill>
                  <a:srgbClr val="FF5A08"/>
                </a:solidFill>
                <a:latin typeface="+mn-lt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254F8D5-E8EF-6049-8009-A8ECCD80B2C8}"/>
                </a:ext>
              </a:extLst>
            </p:cNvPr>
            <p:cNvGrpSpPr/>
            <p:nvPr/>
          </p:nvGrpSpPr>
          <p:grpSpPr>
            <a:xfrm>
              <a:off x="2139404" y="2781321"/>
              <a:ext cx="3656897" cy="1772517"/>
              <a:chOff x="2139404" y="2781321"/>
              <a:chExt cx="3656897" cy="1772517"/>
            </a:xfrm>
          </p:grpSpPr>
          <p:sp>
            <p:nvSpPr>
              <p:cNvPr id="30" name="Shape 152">
                <a:extLst>
                  <a:ext uri="{FF2B5EF4-FFF2-40B4-BE49-F238E27FC236}">
                    <a16:creationId xmlns:a16="http://schemas.microsoft.com/office/drawing/2014/main" id="{E284DA35-A730-694F-8C92-05B5EF327E0C}"/>
                  </a:ext>
                </a:extLst>
              </p:cNvPr>
              <p:cNvSpPr/>
              <p:nvPr/>
            </p:nvSpPr>
            <p:spPr>
              <a:xfrm>
                <a:off x="2139404" y="3958803"/>
                <a:ext cx="365689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ctr">
                  <a:defRPr sz="2000"/>
                </a:pPr>
                <a:r>
                  <a:rPr sz="1600" i="1" dirty="0"/>
                  <a:t>1066 CE</a:t>
                </a:r>
              </a:p>
              <a:p>
                <a:pPr algn="ctr">
                  <a:defRPr sz="2000"/>
                </a:pPr>
                <a:r>
                  <a:rPr lang="en-GB" sz="1600" i="1" dirty="0"/>
                  <a:t>the Norman French conquest</a:t>
                </a:r>
                <a:endParaRPr sz="1600" i="1" dirty="0"/>
              </a:p>
            </p:txBody>
          </p:sp>
          <p:pic>
            <p:nvPicPr>
              <p:cNvPr id="72" name="Picture 71" descr="A picture containing text, elephant, old, decorated&#10;&#10;Description automatically generated">
                <a:extLst>
                  <a:ext uri="{FF2B5EF4-FFF2-40B4-BE49-F238E27FC236}">
                    <a16:creationId xmlns:a16="http://schemas.microsoft.com/office/drawing/2014/main" id="{D72F3BDD-93EB-0546-B150-58DD83535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4886" y="2781321"/>
                <a:ext cx="1470342" cy="11320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65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6" grpId="0" animBg="1" advAuto="0"/>
      <p:bldP spid="47" grpId="0" animBg="1" advAuto="0"/>
      <p:bldP spid="48" grpId="0"/>
      <p:bldP spid="49" grpId="0" animBg="1" advAuto="0"/>
      <p:bldP spid="50" grpId="0" animBg="1" advAuto="0"/>
      <p:bldP spid="5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170" y="266664"/>
            <a:ext cx="7059659" cy="890647"/>
          </a:xfrm>
        </p:spPr>
        <p:txBody>
          <a:bodyPr>
            <a:normAutofit/>
          </a:bodyPr>
          <a:lstStyle/>
          <a:p>
            <a:r>
              <a:rPr lang="en-US" dirty="0"/>
              <a:t>Finding the Latin all around 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B235E-1560-A141-8529-A3235378EB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 Where does the English language come from?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891C7A7-BC7F-4E45-B73C-6D3E3D28D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496" y="5110509"/>
            <a:ext cx="2964214" cy="6300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err="1">
                <a:solidFill>
                  <a:srgbClr val="C00000"/>
                </a:solidFill>
                <a:cs typeface="Papyrus"/>
              </a:rPr>
              <a:t>bestia</a:t>
            </a:r>
            <a:endParaRPr lang="en-US" sz="6000" dirty="0">
              <a:solidFill>
                <a:srgbClr val="C00000"/>
              </a:solidFill>
              <a:cs typeface="Papyrus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2CE1DA1-3E92-6A4B-8A46-D852B521D9BF}"/>
              </a:ext>
            </a:extLst>
          </p:cNvPr>
          <p:cNvSpPr txBox="1">
            <a:spLocks/>
          </p:cNvSpPr>
          <p:nvPr/>
        </p:nvSpPr>
        <p:spPr>
          <a:xfrm>
            <a:off x="912004" y="1584238"/>
            <a:ext cx="1776358" cy="68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Papyrus"/>
              </a:rPr>
              <a:t>villa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DC0B5734-63C3-6C48-B7D1-0B0993345465}"/>
              </a:ext>
            </a:extLst>
          </p:cNvPr>
          <p:cNvSpPr txBox="1">
            <a:spLocks/>
          </p:cNvSpPr>
          <p:nvPr/>
        </p:nvSpPr>
        <p:spPr>
          <a:xfrm>
            <a:off x="8471608" y="1256390"/>
            <a:ext cx="2403351" cy="76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0" dirty="0" err="1">
                <a:solidFill>
                  <a:srgbClr val="C00000"/>
                </a:solidFill>
                <a:cs typeface="Papyrus"/>
              </a:rPr>
              <a:t>schola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Papyrus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D60BD684-7484-014B-99F8-F4D4DB44CD9C}"/>
              </a:ext>
            </a:extLst>
          </p:cNvPr>
          <p:cNvSpPr txBox="1">
            <a:spLocks/>
          </p:cNvSpPr>
          <p:nvPr/>
        </p:nvSpPr>
        <p:spPr>
          <a:xfrm>
            <a:off x="3032521" y="4234997"/>
            <a:ext cx="2406259" cy="77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0" dirty="0">
                <a:solidFill>
                  <a:srgbClr val="C00000"/>
                </a:solidFill>
                <a:cs typeface="Papyrus"/>
              </a:rPr>
              <a:t>finis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Papyru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AFA185D-3A9A-2B45-A7AE-0578C98BE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018" y="3863704"/>
            <a:ext cx="2857727" cy="24494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9870AC8-CA91-3447-ACC5-BF98DE662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616" y="2371221"/>
            <a:ext cx="3173337" cy="211555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1230F2-E774-3C45-8F68-608FE61737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47" y="3025102"/>
            <a:ext cx="1968646" cy="310838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B3523D2-A2C8-2B45-9F0B-D9256823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569" y="1270387"/>
            <a:ext cx="3208281" cy="24062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2B25A9-261C-AF4E-A565-5C4A6DE19B39}"/>
              </a:ext>
            </a:extLst>
          </p:cNvPr>
          <p:cNvSpPr txBox="1"/>
          <p:nvPr/>
        </p:nvSpPr>
        <p:spPr>
          <a:xfrm>
            <a:off x="10709710" y="539323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📝</a:t>
            </a:r>
          </a:p>
        </p:txBody>
      </p:sp>
    </p:spTree>
    <p:extLst>
      <p:ext uri="{BB962C8B-B14F-4D97-AF65-F5344CB8AC3E}">
        <p14:creationId xmlns:p14="http://schemas.microsoft.com/office/powerpoint/2010/main" val="27596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52" grpId="0"/>
      <p:bldP spid="53" grpId="0"/>
      <p:bldP spid="5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13" y="344109"/>
            <a:ext cx="2980314" cy="890647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B235E-1560-A141-8529-A3235378EB29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 Where does the English language come from?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112" y="3670590"/>
            <a:ext cx="7058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cs typeface="Papyrus"/>
              </a:rPr>
              <a:t>Question 2 </a:t>
            </a:r>
            <a:r>
              <a:rPr lang="en-US" sz="2400" dirty="0">
                <a:latin typeface="+mj-lt"/>
                <a:cs typeface="Papyrus"/>
              </a:rPr>
              <a:t>What English word do we get from the Latin word ‘</a:t>
            </a:r>
            <a:r>
              <a:rPr lang="en-US" sz="2400" dirty="0" err="1">
                <a:latin typeface="+mj-lt"/>
                <a:cs typeface="Papyrus"/>
              </a:rPr>
              <a:t>finis</a:t>
            </a:r>
            <a:r>
              <a:rPr lang="en-US" sz="2400" dirty="0">
                <a:latin typeface="+mj-lt"/>
                <a:cs typeface="Papyrus"/>
              </a:rPr>
              <a:t>’ meaning ‘end’? Can you think of any more?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112" y="5073783"/>
            <a:ext cx="7058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cs typeface="Papyrus"/>
              </a:rPr>
              <a:t>Question 3 </a:t>
            </a:r>
            <a:r>
              <a:rPr lang="en-US" sz="2400" dirty="0">
                <a:latin typeface="+mj-lt"/>
                <a:cs typeface="Papyrus"/>
              </a:rPr>
              <a:t>What other languages’ influence can be found in English?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113" y="1512835"/>
            <a:ext cx="6929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cs typeface="Papyrus"/>
              </a:rPr>
              <a:t>Question 1 </a:t>
            </a:r>
            <a:r>
              <a:rPr lang="en-US" sz="2400" dirty="0">
                <a:latin typeface="+mj-lt"/>
                <a:cs typeface="Papyrus"/>
              </a:rPr>
              <a:t>After the Romans left Britain, who brought a form of the Latin language back here when they conquered England? Can you remember which year this happened? </a:t>
            </a:r>
          </a:p>
        </p:txBody>
      </p:sp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E5E24C1A-6B5B-FE4B-82D4-FFC353244B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242" y="1260679"/>
            <a:ext cx="3591413" cy="433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55112A-C099-0241-965F-5B15EA09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380" y="6274827"/>
            <a:ext cx="1165412" cy="4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320</Words>
  <Application>Microsoft Macintosh PowerPoint</Application>
  <PresentationFormat>Widescreen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American Typewriter</vt:lpstr>
      <vt:lpstr>Arial</vt:lpstr>
      <vt:lpstr>Calibri</vt:lpstr>
      <vt:lpstr>Calibri Light</vt:lpstr>
      <vt:lpstr>Courier New</vt:lpstr>
      <vt:lpstr>Trebuchet MS</vt:lpstr>
      <vt:lpstr>Office Theme</vt:lpstr>
      <vt:lpstr>PowerPoint Presentation</vt:lpstr>
      <vt:lpstr>Rome and Ancient Greece : from here to there</vt:lpstr>
      <vt:lpstr>The Roman Empire in 117 C.E. : anything familiar?</vt:lpstr>
      <vt:lpstr>How did English speakers (that’s you!) end up speaking Latin?</vt:lpstr>
      <vt:lpstr>The roots of the English language</vt:lpstr>
      <vt:lpstr>Finding the Latin all around us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Andrew</dc:creator>
  <cp:lastModifiedBy>Charlie Andrew</cp:lastModifiedBy>
  <cp:revision>6</cp:revision>
  <dcterms:created xsi:type="dcterms:W3CDTF">2021-02-03T16:20:21Z</dcterms:created>
  <dcterms:modified xsi:type="dcterms:W3CDTF">2022-10-18T13:25:27Z</dcterms:modified>
</cp:coreProperties>
</file>